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261" r:id="rId14"/>
    <p:sldId id="357" r:id="rId15"/>
    <p:sldId id="360" r:id="rId16"/>
    <p:sldId id="361" r:id="rId17"/>
    <p:sldId id="362" r:id="rId18"/>
    <p:sldId id="363" r:id="rId19"/>
    <p:sldId id="508" r:id="rId20"/>
    <p:sldId id="509" r:id="rId21"/>
    <p:sldId id="358" r:id="rId22"/>
    <p:sldId id="510" r:id="rId23"/>
    <p:sldId id="511" r:id="rId24"/>
    <p:sldId id="494" r:id="rId25"/>
    <p:sldId id="495" r:id="rId26"/>
    <p:sldId id="367" r:id="rId27"/>
    <p:sldId id="512" r:id="rId28"/>
    <p:sldId id="368" r:id="rId29"/>
    <p:sldId id="370" r:id="rId30"/>
    <p:sldId id="518" r:id="rId31"/>
    <p:sldId id="513" r:id="rId32"/>
    <p:sldId id="371" r:id="rId33"/>
    <p:sldId id="369" r:id="rId34"/>
    <p:sldId id="372" r:id="rId35"/>
    <p:sldId id="373" r:id="rId36"/>
    <p:sldId id="520" r:id="rId37"/>
    <p:sldId id="521" r:id="rId38"/>
    <p:sldId id="522" r:id="rId39"/>
    <p:sldId id="375" r:id="rId40"/>
    <p:sldId id="37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71742" autoAdjust="0"/>
  </p:normalViewPr>
  <p:slideViewPr>
    <p:cSldViewPr snapToGrid="0">
      <p:cViewPr varScale="1">
        <p:scale>
          <a:sx n="53" d="100"/>
          <a:sy n="53" d="100"/>
        </p:scale>
        <p:origin x="284" y="36"/>
      </p:cViewPr>
      <p:guideLst/>
    </p:cSldViewPr>
  </p:slideViewPr>
  <p:notesTextViewPr>
    <p:cViewPr>
      <p:scale>
        <a:sx n="3" d="2"/>
        <a:sy n="3" d="2"/>
      </p:scale>
      <p:origin x="0" y="0"/>
    </p:cViewPr>
  </p:notesTextViewPr>
  <p:sorterViewPr>
    <p:cViewPr>
      <p:scale>
        <a:sx n="75" d="100"/>
        <a:sy n="75" d="100"/>
      </p:scale>
      <p:origin x="0" y="-1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rPr lang="en-US" dirty="0"/>
              <a:t>If you </a:t>
            </a:r>
            <a:r>
              <a:rPr lang="en-US"/>
              <a:t>are interested, </a:t>
            </a:r>
            <a:r>
              <a:rPr lang="en-US" dirty="0"/>
              <a:t>you can find a lot more </a:t>
            </a:r>
            <a:r>
              <a:rPr dirty="0"/>
              <a:t>in the book:</a:t>
            </a:r>
          </a:p>
          <a:p>
            <a:pPr marL="228600" indent="-228600" defTabSz="457200">
              <a:buSzPct val="100000"/>
              <a:buChar char="•"/>
              <a:defRPr sz="2200"/>
            </a:pPr>
            <a:r>
              <a:rPr dirty="0"/>
              <a:t>UML diagrams to illustrate the situation before and after</a:t>
            </a:r>
          </a:p>
          <a:p>
            <a:pPr marL="228600" indent="-228600" defTabSz="457200">
              <a:buSzPct val="100000"/>
              <a:buChar char="•"/>
              <a:defRPr sz="2200"/>
            </a:pPr>
            <a:r>
              <a:rPr dirty="0"/>
              <a:t>examples of code before and after each refactoring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a:t>
            </a:r>
          </a:p>
          <a:p>
            <a:r>
              <a:rPr lang="en-US" dirty="0">
                <a:solidFill>
                  <a:schemeClr val="tx1"/>
                </a:solidFill>
              </a:rPr>
              <a:t>&lt;click&gt; </a:t>
            </a:r>
          </a:p>
          <a:p>
            <a:r>
              <a:rPr lang="en-US" dirty="0">
                <a:solidFill>
                  <a:schemeClr val="tx1"/>
                </a:solidFill>
              </a:rPr>
              <a:t>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other kind of thing.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put everything into Typescript objects, with labelled fields.  </a:t>
            </a:r>
          </a:p>
          <a:p>
            <a:endParaRPr lang="en-US" dirty="0"/>
          </a:p>
          <a:p>
            <a:r>
              <a:rPr lang="en-US" dirty="0"/>
              <a:t>QUESTION: What are the advantages and disadvantages of this representation? DISCUSS</a:t>
            </a:r>
          </a:p>
          <a:p>
            <a:endParaRPr lang="en-US" dirty="0"/>
          </a:p>
          <a:p>
            <a:r>
              <a:rPr lang="en-US" dirty="0"/>
              <a:t>(POSSIBLE ISSUES:</a:t>
            </a:r>
          </a:p>
          <a:p>
            <a:r>
              <a:rPr lang="en-US" dirty="0"/>
              <a:t>  space</a:t>
            </a:r>
          </a:p>
          <a:p>
            <a:r>
              <a:rPr lang="en-US" dirty="0"/>
              <a:t>  time (to create and extract fields)</a:t>
            </a:r>
          </a:p>
          <a:p>
            <a:r>
              <a:rPr lang="en-US" dirty="0"/>
              <a:t>  extensibility (add new locations)</a:t>
            </a:r>
          </a:p>
          <a:p>
            <a:r>
              <a:rPr lang="en-US" dirty="0"/>
              <a:t>  flexibility (the ? on current temperature allows the creation of a sensor before it has a temperature).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that time.</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46F5-8307-7F08-2637-C3970E653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B7132-1377-78CB-B7FA-46A5C5786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22FC0-0386-91FF-659B-B787FF973B9F}"/>
              </a:ext>
            </a:extLst>
          </p:cNvPr>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a:extLst>
              <a:ext uri="{FF2B5EF4-FFF2-40B4-BE49-F238E27FC236}">
                <a16:creationId xmlns:a16="http://schemas.microsoft.com/office/drawing/2014/main" id="{F90496E3-8FAD-23E4-3CDE-FEF4A2DDFD2B}"/>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65166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tax table can be represented by a list of brackets.</a:t>
            </a:r>
          </a:p>
          <a:p>
            <a:r>
              <a:rPr lang="en-US" dirty="0"/>
              <a:t>But will any old list of brackets be a sensible representation of a tax table?</a:t>
            </a:r>
          </a:p>
          <a:p>
            <a:r>
              <a:rPr lang="en-US" dirty="0"/>
              <a:t>DISCUSS</a:t>
            </a:r>
          </a:p>
          <a:p>
            <a:r>
              <a:rPr lang="en-US" dirty="0"/>
              <a:t>&lt;click to show invariant&gt;</a:t>
            </a:r>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197902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elearningcoach.com/learning/what-is-cognitive-load/"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Bhutta, Joydeep Mitra,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dirty="0"/>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C6CD9D-9625-12A3-2E3E-E4F8BD192A79}"/>
              </a:ext>
            </a:extLst>
          </p:cNvPr>
          <p:cNvSpPr txBox="1"/>
          <p:nvPr/>
        </p:nvSpPr>
        <p:spPr>
          <a:xfrm>
            <a:off x="7696200" y="4540250"/>
            <a:ext cx="2350125" cy="191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hlinkClick r:id="rId3"/>
            </a:endParaRPr>
          </a:p>
          <a:p>
            <a:pPr algn="l"/>
            <a:r>
              <a:rPr lang="en-US" dirty="0">
                <a:solidFill>
                  <a:schemeClr val="tx1"/>
                </a:solidFill>
                <a:hlinkClick r:id="rId3"/>
              </a:rPr>
              <a:t> </a:t>
            </a:r>
            <a:endParaRPr lang="en-US" dirty="0">
              <a:solidFill>
                <a:schemeClr val="tx1"/>
              </a:solidFill>
            </a:endParaRPr>
          </a:p>
        </p:txBody>
      </p:sp>
      <p:sp>
        <p:nvSpPr>
          <p:cNvPr id="19" name="Rectangle 18">
            <a:hlinkClick r:id="rId3"/>
            <a:extLst>
              <a:ext uri="{FF2B5EF4-FFF2-40B4-BE49-F238E27FC236}">
                <a16:creationId xmlns:a16="http://schemas.microsoft.com/office/drawing/2014/main" id="{32C6FF70-5E95-F031-F755-08BBAD9C7A46}"/>
              </a:ext>
            </a:extLst>
          </p:cNvPr>
          <p:cNvSpPr/>
          <p:nvPr/>
        </p:nvSpPr>
        <p:spPr>
          <a:xfrm>
            <a:off x="4678639" y="5785346"/>
            <a:ext cx="6321288" cy="626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hlinkClick r:id="rId3"/>
              </a:rPr>
              <a:t>https://theelearningcoach.com/learning/what-is-cognitive-load/</a:t>
            </a:r>
            <a:endParaRPr lang="en-US" dirty="0">
              <a:solidFill>
                <a:schemeClr val="tx1"/>
              </a:solidFill>
            </a:endParaRPr>
          </a:p>
        </p:txBody>
      </p: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normAutofit/>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r>
              <a:rPr lang="en-US" dirty="0"/>
              <a:t> and provides insight into </a:t>
            </a:r>
            <a:r>
              <a:rPr dirty="0"/>
              <a:t>tradeoffs</a:t>
            </a:r>
          </a:p>
        </p:txBody>
      </p:sp>
      <p:sp>
        <p:nvSpPr>
          <p:cNvPr id="15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13</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14</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86493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16</a:t>
            </a:fld>
            <a:endParaRPr lang="en-US">
              <a:sym typeface="Helvetica Neue"/>
            </a:endParaRPr>
          </a:p>
        </p:txBody>
      </p:sp>
      <p:sp>
        <p:nvSpPr>
          <p:cNvPr id="6" name="Rectangle 5">
            <a:extLst>
              <a:ext uri="{FF2B5EF4-FFF2-40B4-BE49-F238E27FC236}">
                <a16:creationId xmlns:a16="http://schemas.microsoft.com/office/drawing/2014/main" id="{7129AFE6-2303-4CE4-8200-A004DD436F97}"/>
              </a:ext>
            </a:extLst>
          </p:cNvPr>
          <p:cNvSpPr/>
          <p:nvPr/>
        </p:nvSpPr>
        <p:spPr>
          <a:xfrm>
            <a:off x="368969" y="1883036"/>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grpSp>
        <p:nvGrpSpPr>
          <p:cNvPr id="17" name="Group 16">
            <a:extLst>
              <a:ext uri="{FF2B5EF4-FFF2-40B4-BE49-F238E27FC236}">
                <a16:creationId xmlns:a16="http://schemas.microsoft.com/office/drawing/2014/main" id="{4DB00E38-D53E-610A-736A-DCCFADF9C199}"/>
              </a:ext>
            </a:extLst>
          </p:cNvPr>
          <p:cNvGrpSpPr/>
          <p:nvPr/>
        </p:nvGrpSpPr>
        <p:grpSpPr>
          <a:xfrm>
            <a:off x="341602" y="2866689"/>
            <a:ext cx="4179849" cy="1633225"/>
            <a:chOff x="368968" y="2866689"/>
            <a:chExt cx="4179849" cy="1633225"/>
          </a:xfrm>
        </p:grpSpPr>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1761084" y="2866689"/>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368968" y="3668917"/>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grpSp>
      <p:grpSp>
        <p:nvGrpSpPr>
          <p:cNvPr id="18" name="Group 17">
            <a:extLst>
              <a:ext uri="{FF2B5EF4-FFF2-40B4-BE49-F238E27FC236}">
                <a16:creationId xmlns:a16="http://schemas.microsoft.com/office/drawing/2014/main" id="{FE879ECA-C2B6-109C-2B8F-A1C1F0AB9EFF}"/>
              </a:ext>
            </a:extLst>
          </p:cNvPr>
          <p:cNvGrpSpPr/>
          <p:nvPr/>
        </p:nvGrpSpPr>
        <p:grpSpPr>
          <a:xfrm>
            <a:off x="421581" y="4646558"/>
            <a:ext cx="6464968" cy="1633226"/>
            <a:chOff x="368969" y="4652570"/>
            <a:chExt cx="6464968" cy="1633226"/>
          </a:xfrm>
        </p:grpSpPr>
        <p:sp>
          <p:nvSpPr>
            <p:cNvPr id="5" name="Rectangle 4">
              <a:extLst>
                <a:ext uri="{FF2B5EF4-FFF2-40B4-BE49-F238E27FC236}">
                  <a16:creationId xmlns:a16="http://schemas.microsoft.com/office/drawing/2014/main" id="{BE237715-0D80-47DC-8219-FE3B73352717}"/>
                </a:ext>
              </a:extLst>
            </p:cNvPr>
            <p:cNvSpPr/>
            <p:nvPr/>
          </p:nvSpPr>
          <p:spPr>
            <a:xfrm>
              <a:off x="368969" y="5454799"/>
              <a:ext cx="6464968"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1761084" y="4652570"/>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grpSp>
        <p:nvGrpSpPr>
          <p:cNvPr id="16" name="Group 15">
            <a:extLst>
              <a:ext uri="{FF2B5EF4-FFF2-40B4-BE49-F238E27FC236}">
                <a16:creationId xmlns:a16="http://schemas.microsoft.com/office/drawing/2014/main" id="{BE2218E9-CCF0-DD0C-4D28-DE8C5230C528}"/>
              </a:ext>
            </a:extLst>
          </p:cNvPr>
          <p:cNvGrpSpPr/>
          <p:nvPr/>
        </p:nvGrpSpPr>
        <p:grpSpPr>
          <a:xfrm>
            <a:off x="5050645" y="3555012"/>
            <a:ext cx="6821906" cy="1716396"/>
            <a:chOff x="5370094" y="2422422"/>
            <a:chExt cx="6821906" cy="1716396"/>
          </a:xfrm>
        </p:grpSpPr>
        <p:sp>
          <p:nvSpPr>
            <p:cNvPr id="3" name="Rectangle 2">
              <a:extLst>
                <a:ext uri="{FF2B5EF4-FFF2-40B4-BE49-F238E27FC236}">
                  <a16:creationId xmlns:a16="http://schemas.microsoft.com/office/drawing/2014/main" id="{615F2DCC-7FA9-FBA3-F115-A932C26715A8}"/>
                </a:ext>
              </a:extLst>
            </p:cNvPr>
            <p:cNvSpPr/>
            <p:nvPr/>
          </p:nvSpPr>
          <p:spPr>
            <a:xfrm>
              <a:off x="5370094" y="2422422"/>
              <a:ext cx="6821906"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8D794165-8935-B60C-4112-2F0BA7B93D66}"/>
                </a:ext>
              </a:extLst>
            </p:cNvPr>
            <p:cNvSpPr>
              <a:spLocks/>
            </p:cNvSpPr>
            <p:nvPr/>
          </p:nvSpPr>
          <p:spPr bwMode="auto">
            <a:xfrm rot="1952162" flipH="1">
              <a:off x="5917991" y="348924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normAutofit lnSpcReduction="10000"/>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387661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7796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199" y="1500160"/>
            <a:ext cx="8618621"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6039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One Way of 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fontScale="92500" lnSpcReduction="10000"/>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 (or documentation)</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200" y="4193102"/>
            <a:ext cx="10515600" cy="2585573"/>
          </a:xfrm>
        </p:spPr>
        <p:txBody>
          <a:bodyPr anchor="b">
            <a:normAutofit fontScale="5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(Pixels? Scaled pixels? Something else?)</a:t>
            </a:r>
          </a:p>
          <a:p>
            <a:pPr marL="0" indent="0">
              <a:buNone/>
            </a:pPr>
            <a:r>
              <a:rPr lang="en-US" sz="5100" dirty="0"/>
              <a:t>Answer: Look at the documentation (read the comments or look at </a:t>
            </a:r>
            <a:r>
              <a:rPr lang="en-US" sz="5100"/>
              <a:t>UML diagrams)</a:t>
            </a:r>
            <a:endParaRPr lang="en-US" sz="5100" dirty="0"/>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25</a:t>
            </a:fld>
            <a:endParaRPr lang="en-US" dirty="0"/>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383726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a:p>
            <a:endParaRPr lang="en-US" dirty="0"/>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8451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90250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Content Placeholder 2">
            <a:extLst>
              <a:ext uri="{FF2B5EF4-FFF2-40B4-BE49-F238E27FC236}">
                <a16:creationId xmlns:a16="http://schemas.microsoft.com/office/drawing/2014/main" id="{057761C0-6EFF-1A7C-37F4-0069E71372D6}"/>
              </a:ext>
            </a:extLst>
          </p:cNvPr>
          <p:cNvSpPr>
            <a:spLocks noGrp="1"/>
          </p:cNvSpPr>
          <p:nvPr>
            <p:ph idx="1"/>
          </p:nvPr>
        </p:nvSpPr>
        <p:spPr>
          <a:xfrm>
            <a:off x="1364777" y="5117910"/>
            <a:ext cx="5371552" cy="1238440"/>
          </a:xfrm>
        </p:spPr>
        <p:txBody>
          <a:bodyPr>
            <a:normAutofit/>
          </a:bodyPr>
          <a:lstStyle/>
          <a:p>
            <a:r>
              <a:rPr lang="en-US" dirty="0"/>
              <a:t>This is what </a:t>
            </a:r>
            <a:r>
              <a:rPr lang="en-US" b="1" dirty="0" err="1"/>
              <a:t>test.each</a:t>
            </a:r>
            <a:r>
              <a:rPr lang="en-US" b="1" dirty="0"/>
              <a:t> </a:t>
            </a:r>
            <a:r>
              <a:rPr lang="en-US" dirty="0"/>
              <a:t>does in Jest</a:t>
            </a:r>
          </a:p>
        </p:txBody>
      </p:sp>
    </p:spTree>
    <p:extLst>
      <p:ext uri="{BB962C8B-B14F-4D97-AF65-F5344CB8AC3E}">
        <p14:creationId xmlns:p14="http://schemas.microsoft.com/office/powerpoint/2010/main" val="246887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17021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A "thing" is something that may be used in many places.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74732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35</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C743-DED2-7061-56ED-34182DB7879C}"/>
              </a:ext>
            </a:extLst>
          </p:cNvPr>
          <p:cNvSpPr>
            <a:spLocks noGrp="1"/>
          </p:cNvSpPr>
          <p:nvPr>
            <p:ph type="title"/>
          </p:nvPr>
        </p:nvSpPr>
        <p:spPr/>
        <p:txBody>
          <a:bodyPr/>
          <a:lstStyle/>
          <a:p>
            <a:r>
              <a:rPr lang="en-US" dirty="0"/>
              <a:t>The tax bracket might be a "thing"</a:t>
            </a:r>
          </a:p>
        </p:txBody>
      </p:sp>
      <p:sp>
        <p:nvSpPr>
          <p:cNvPr id="3" name="Content Placeholder 2">
            <a:extLst>
              <a:ext uri="{FF2B5EF4-FFF2-40B4-BE49-F238E27FC236}">
                <a16:creationId xmlns:a16="http://schemas.microsoft.com/office/drawing/2014/main" id="{312493C9-6E9B-72C8-3A45-6706A5DC003B}"/>
              </a:ext>
            </a:extLst>
          </p:cNvPr>
          <p:cNvSpPr>
            <a:spLocks noGrp="1"/>
          </p:cNvSpPr>
          <p:nvPr>
            <p:ph idx="1"/>
          </p:nvPr>
        </p:nvSpPr>
        <p:spPr/>
        <p:txBody>
          <a:bodyPr/>
          <a:lstStyle/>
          <a:p>
            <a:r>
              <a:rPr lang="en-US" dirty="0"/>
              <a:t>We see there are four of them, but there might be more.</a:t>
            </a:r>
          </a:p>
          <a:p>
            <a:r>
              <a:rPr lang="en-US" dirty="0"/>
              <a:t>They are likely to be used in many places</a:t>
            </a:r>
          </a:p>
          <a:p>
            <a:r>
              <a:rPr lang="en-US" dirty="0"/>
              <a:t>A tax bracket has a lower bound, an (optional) upper bound, and a rate.</a:t>
            </a:r>
          </a:p>
          <a:p>
            <a:r>
              <a:rPr lang="en-US" dirty="0"/>
              <a:t>Each of these may change, but they always represent the same thing</a:t>
            </a:r>
          </a:p>
          <a:p>
            <a:endParaRPr lang="en-US" dirty="0"/>
          </a:p>
        </p:txBody>
      </p:sp>
      <p:sp>
        <p:nvSpPr>
          <p:cNvPr id="4" name="Slide Number Placeholder 3">
            <a:extLst>
              <a:ext uri="{FF2B5EF4-FFF2-40B4-BE49-F238E27FC236}">
                <a16:creationId xmlns:a16="http://schemas.microsoft.com/office/drawing/2014/main" id="{EF43B652-1B44-555C-90E6-C691A582E6C3}"/>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2721520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AE66-60AE-1E3A-2819-5DFD529E0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7E56E-B34D-96D7-5658-ED73F74C4DC9}"/>
              </a:ext>
            </a:extLst>
          </p:cNvPr>
          <p:cNvSpPr>
            <a:spLocks noGrp="1"/>
          </p:cNvSpPr>
          <p:nvPr>
            <p:ph type="title"/>
          </p:nvPr>
        </p:nvSpPr>
        <p:spPr/>
        <p:txBody>
          <a:bodyPr>
            <a:normAutofit/>
          </a:bodyPr>
          <a:lstStyle/>
          <a:p>
            <a:r>
              <a:rPr lang="en-US" sz="3600" dirty="0"/>
              <a:t>So we can represent a tax bracket like this:</a:t>
            </a:r>
          </a:p>
        </p:txBody>
      </p:sp>
      <p:sp>
        <p:nvSpPr>
          <p:cNvPr id="4" name="Slide Number Placeholder 3">
            <a:extLst>
              <a:ext uri="{FF2B5EF4-FFF2-40B4-BE49-F238E27FC236}">
                <a16:creationId xmlns:a16="http://schemas.microsoft.com/office/drawing/2014/main" id="{41314E2F-B052-E00D-7C22-89BF07395DA3}"/>
              </a:ext>
            </a:extLst>
          </p:cNvPr>
          <p:cNvSpPr>
            <a:spLocks noGrp="1"/>
          </p:cNvSpPr>
          <p:nvPr>
            <p:ph type="sldNum" sz="quarter" idx="12"/>
          </p:nvPr>
        </p:nvSpPr>
        <p:spPr/>
        <p:txBody>
          <a:bodyPr/>
          <a:lstStyle/>
          <a:p>
            <a:fld id="{20F37917-FD3A-4669-9018-DA04BCDD3D75}" type="slidenum">
              <a:rPr lang="en-US" smtClean="0"/>
              <a:t>37</a:t>
            </a:fld>
            <a:endParaRPr lang="en-US"/>
          </a:p>
        </p:txBody>
      </p:sp>
      <p:sp>
        <p:nvSpPr>
          <p:cNvPr id="11" name="TextBox 10">
            <a:extLst>
              <a:ext uri="{FF2B5EF4-FFF2-40B4-BE49-F238E27FC236}">
                <a16:creationId xmlns:a16="http://schemas.microsoft.com/office/drawing/2014/main" id="{743330ED-BBFC-5C5D-AA0E-4E75650E1A3E}"/>
              </a:ext>
            </a:extLst>
          </p:cNvPr>
          <p:cNvSpPr txBox="1"/>
          <p:nvPr/>
        </p:nvSpPr>
        <p:spPr>
          <a:xfrm>
            <a:off x="838200" y="1369747"/>
            <a:ext cx="10515600" cy="255454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solidFill>
                  <a:srgbClr val="008000"/>
                </a:solidFill>
                <a:latin typeface="Consolas" panose="020B0609020204030204" pitchFamily="49" charset="0"/>
              </a:rPr>
              <a:t>// represents a tax bracket for income lower &lt; income &lt;= upper.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if upper is undefined, then lower &lt; income  (no upper bound)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TaxBracket</a:t>
            </a:r>
            <a:r>
              <a:rPr lang="en-US" sz="2000"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lower: number,</a:t>
            </a:r>
          </a:p>
          <a:p>
            <a:r>
              <a:rPr lang="en-US" sz="2000" dirty="0">
                <a:solidFill>
                  <a:srgbClr val="000000"/>
                </a:solidFill>
                <a:latin typeface="Consolas" panose="020B0609020204030204" pitchFamily="49" charset="0"/>
              </a:rPr>
              <a:t>    upper: number | undefined,  </a:t>
            </a:r>
          </a:p>
          <a:p>
            <a:r>
              <a:rPr lang="en-US" sz="2000" dirty="0">
                <a:solidFill>
                  <a:srgbClr val="000000"/>
                </a:solidFill>
                <a:latin typeface="Consolas" panose="020B0609020204030204" pitchFamily="49" charset="0"/>
              </a:rPr>
              <a:t>    base : number</a:t>
            </a:r>
          </a:p>
          <a:p>
            <a:r>
              <a:rPr lang="en-US" sz="2000" dirty="0">
                <a:solidFill>
                  <a:srgbClr val="000000"/>
                </a:solidFill>
                <a:latin typeface="Consolas" panose="020B0609020204030204" pitchFamily="49" charset="0"/>
              </a:rPr>
              <a:t>    rate : number</a:t>
            </a:r>
          </a:p>
          <a:p>
            <a:r>
              <a:rPr lang="en-US" sz="2000" dirty="0">
                <a:solidFill>
                  <a:srgbClr val="000000"/>
                </a:solidFill>
                <a:latin typeface="Consolas" panose="020B0609020204030204" pitchFamily="49" charset="0"/>
              </a:rPr>
              <a:t>}</a:t>
            </a:r>
          </a:p>
        </p:txBody>
      </p:sp>
      <p:sp>
        <p:nvSpPr>
          <p:cNvPr id="17" name="TextBox 16">
            <a:extLst>
              <a:ext uri="{FF2B5EF4-FFF2-40B4-BE49-F238E27FC236}">
                <a16:creationId xmlns:a16="http://schemas.microsoft.com/office/drawing/2014/main" id="{C128D785-9D01-11BF-DBA7-1B46A8A09887}"/>
              </a:ext>
            </a:extLst>
          </p:cNvPr>
          <p:cNvSpPr txBox="1"/>
          <p:nvPr/>
        </p:nvSpPr>
        <p:spPr>
          <a:xfrm>
            <a:off x="723207" y="3924292"/>
            <a:ext cx="9020400" cy="295888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defines the incomes covered by a bracket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income:number</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bracket:Bracket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boolean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null</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&amp;&amp; (income &lt;=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taxByBracket</a:t>
            </a:r>
            <a:r>
              <a:rPr lang="en-US" b="0" dirty="0">
                <a:solidFill>
                  <a:srgbClr val="000000"/>
                </a:solidFill>
                <a:effectLst/>
                <a:latin typeface="Consolas" panose="020B0609020204030204" pitchFamily="49" charset="0"/>
              </a:rPr>
              <a:t>(income: number, bracket: Bracket): number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bracket.base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bracket.rate</a:t>
            </a:r>
            <a:r>
              <a:rPr lang="en-US" b="0" dirty="0">
                <a:solidFill>
                  <a:srgbClr val="000000"/>
                </a:solidFill>
                <a:effectLst/>
                <a:latin typeface="Consolas" panose="020B0609020204030204" pitchFamily="49" charset="0"/>
              </a:rPr>
              <a:t> * (income -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pPr>
              <a:lnSpc>
                <a:spcPts val="1425"/>
              </a:lnSpc>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2220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FFB6-1C67-D9C7-40F6-F73D847B5008}"/>
              </a:ext>
            </a:extLst>
          </p:cNvPr>
          <p:cNvSpPr>
            <a:spLocks noGrp="1"/>
          </p:cNvSpPr>
          <p:nvPr>
            <p:ph type="title"/>
          </p:nvPr>
        </p:nvSpPr>
        <p:spPr/>
        <p:txBody>
          <a:bodyPr/>
          <a:lstStyle/>
          <a:p>
            <a:r>
              <a:rPr lang="en-US" dirty="0"/>
              <a:t>And we'll also need to represent a tax table</a:t>
            </a:r>
          </a:p>
        </p:txBody>
      </p:sp>
      <p:sp>
        <p:nvSpPr>
          <p:cNvPr id="3" name="Slide Number Placeholder 2">
            <a:extLst>
              <a:ext uri="{FF2B5EF4-FFF2-40B4-BE49-F238E27FC236}">
                <a16:creationId xmlns:a16="http://schemas.microsoft.com/office/drawing/2014/main" id="{F61B61D5-B7D0-F367-B033-3D2C68BEF583}"/>
              </a:ext>
            </a:extLst>
          </p:cNvPr>
          <p:cNvSpPr>
            <a:spLocks noGrp="1"/>
          </p:cNvSpPr>
          <p:nvPr>
            <p:ph type="sldNum" sz="quarter" idx="12"/>
          </p:nvPr>
        </p:nvSpPr>
        <p:spPr/>
        <p:txBody>
          <a:bodyPr/>
          <a:lstStyle/>
          <a:p>
            <a:fld id="{20F37917-FD3A-4669-9018-DA04BCDD3D75}" type="slidenum">
              <a:rPr lang="en-US" smtClean="0"/>
              <a:t>38</a:t>
            </a:fld>
            <a:endParaRPr lang="en-US"/>
          </a:p>
        </p:txBody>
      </p:sp>
      <p:sp>
        <p:nvSpPr>
          <p:cNvPr id="5" name="TextBox 4">
            <a:extLst>
              <a:ext uri="{FF2B5EF4-FFF2-40B4-BE49-F238E27FC236}">
                <a16:creationId xmlns:a16="http://schemas.microsoft.com/office/drawing/2014/main" id="{2FC700AF-E6CC-5F38-298D-E1348B644D79}"/>
              </a:ext>
            </a:extLst>
          </p:cNvPr>
          <p:cNvSpPr txBox="1"/>
          <p:nvPr/>
        </p:nvSpPr>
        <p:spPr>
          <a:xfrm>
            <a:off x="838200" y="1674674"/>
            <a:ext cx="9604948" cy="1754326"/>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8000"/>
                </a:solidFill>
                <a:effectLst/>
                <a:latin typeface="Consolas" panose="020B0609020204030204" pitchFamily="49" charset="0"/>
              </a:rPr>
              <a:t>// represents a tax table as an array of brackets.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INVARIANT: ???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 Bracket[]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7DA8B9A-37CB-4723-3FEF-8B7E075B7335}"/>
              </a:ext>
            </a:extLst>
          </p:cNvPr>
          <p:cNvSpPr txBox="1"/>
          <p:nvPr/>
        </p:nvSpPr>
        <p:spPr>
          <a:xfrm>
            <a:off x="838200" y="3077819"/>
            <a:ext cx="11004030" cy="31393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1.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2. the tax associated with the upper bound of a bracket is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same as the tax associated with the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of the next higher bracket.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because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brackets need not be sorted by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15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838201" y="1721681"/>
            <a:ext cx="9845841" cy="3477875"/>
          </a:xfrm>
          <a:prstGeom prst="rect">
            <a:avLst/>
          </a:prstGeom>
        </p:spPr>
        <p:txBody>
          <a:bodyPr wrap="square">
            <a:spAutoFit/>
          </a:bodyPr>
          <a:lstStyle/>
          <a:p>
            <a:r>
              <a:rPr lang="en-US" sz="2000" b="0" dirty="0">
                <a:solidFill>
                  <a:srgbClr val="008000"/>
                </a:solidFill>
                <a:effectLst/>
                <a:latin typeface="Consolas" panose="020B0609020204030204" pitchFamily="49" charset="0"/>
              </a:rPr>
              <a:t>// because the brackets are a non-overlapping partition of the positive real numbers,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there will be a unique bracket for each income, so the "as Bracket" cast is safe.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income2bracket(income: number, table: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Bracket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table.find</a:t>
            </a:r>
            <a:r>
              <a:rPr lang="en-US" sz="2000" b="0" dirty="0">
                <a:solidFill>
                  <a:srgbClr val="000000"/>
                </a:solidFill>
                <a:effectLst/>
                <a:latin typeface="Consolas" panose="020B0609020204030204" pitchFamily="49" charset="0"/>
              </a:rPr>
              <a:t>(b0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isInBracket</a:t>
            </a:r>
            <a:r>
              <a:rPr lang="en-US" sz="2000" b="0" dirty="0">
                <a:solidFill>
                  <a:srgbClr val="000000"/>
                </a:solidFill>
                <a:effectLst/>
                <a:latin typeface="Consolas" panose="020B0609020204030204" pitchFamily="49" charset="0"/>
              </a:rPr>
              <a:t>(income, b0)) </a:t>
            </a:r>
            <a:r>
              <a:rPr lang="en-US" sz="2000" b="0" dirty="0">
                <a:solidFill>
                  <a:srgbClr val="0000FF"/>
                </a:solidFill>
                <a:effectLst/>
                <a:latin typeface="Consolas" panose="020B0609020204030204" pitchFamily="49" charset="0"/>
              </a:rPr>
              <a:t>as</a:t>
            </a:r>
            <a:r>
              <a:rPr lang="en-US" sz="2000" b="0" dirty="0">
                <a:solidFill>
                  <a:srgbClr val="000000"/>
                </a:solidFill>
                <a:effectLst/>
                <a:latin typeface="Consolas" panose="020B0609020204030204" pitchFamily="49" charset="0"/>
              </a:rPr>
              <a:t> Bracket</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grossTax2 (</a:t>
            </a:r>
            <a:r>
              <a:rPr lang="en-US" sz="2000" b="0" dirty="0" err="1">
                <a:solidFill>
                  <a:srgbClr val="000000"/>
                </a:solidFill>
                <a:effectLst/>
                <a:latin typeface="Consolas" panose="020B0609020204030204" pitchFamily="49" charset="0"/>
              </a:rPr>
              <a:t>income:number</a:t>
            </a:r>
            <a:r>
              <a:rPr lang="en-US" sz="2000" b="0" dirty="0">
                <a:solidFill>
                  <a:srgbClr val="000000"/>
                </a:solidFill>
                <a:effectLst/>
                <a:latin typeface="Consolas" panose="020B0609020204030204" pitchFamily="49" charset="0"/>
              </a:rPr>
              <a:t>, </a:t>
            </a:r>
            <a:r>
              <a:rPr lang="en-US" sz="2000" dirty="0">
                <a:solidFill>
                  <a:srgbClr val="000000"/>
                </a:solidFill>
                <a:latin typeface="Consolas" panose="020B0609020204030204" pitchFamily="49" charset="0"/>
              </a:rPr>
              <a:t>Table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 : number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taxByBracket</a:t>
            </a:r>
            <a:r>
              <a:rPr lang="en-US" sz="2000" b="0" dirty="0">
                <a:solidFill>
                  <a:srgbClr val="000000"/>
                </a:solidFill>
                <a:effectLst/>
                <a:latin typeface="Consolas" panose="020B0609020204030204" pitchFamily="49" charset="0"/>
              </a:rPr>
              <a:t>(income,income2bracket(</a:t>
            </a:r>
            <a:r>
              <a:rPr lang="en-US" sz="2000" b="0" dirty="0" err="1">
                <a:solidFill>
                  <a:srgbClr val="000000"/>
                </a:solidFill>
                <a:effectLst/>
                <a:latin typeface="Consolas" panose="020B0609020204030204" pitchFamily="49" charset="0"/>
              </a:rPr>
              <a:t>income,brackets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988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normAutofit lnSpcReduction="10000"/>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2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2700" cap="flat" cmpd="sng" algn="ctr">
          <a:noFill/>
          <a:prstDash val="solid"/>
          <a:miter lim="800000"/>
        </a:ln>
        <a:effectLst/>
      </a:spPr>
      <a:bodyPr wrap="square">
        <a:spAutoFit/>
      </a:bodyPr>
      <a:lstStyle>
        <a:defPPr algn="l">
          <a:defRPr sz="2000" b="0" dirty="0">
            <a:solidFill>
              <a:srgbClr val="008000"/>
            </a:solidFill>
            <a:effectLst/>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17048</TotalTime>
  <Words>4766</Words>
  <Application>Microsoft Office PowerPoint</Application>
  <PresentationFormat>Widescreen</PresentationFormat>
  <Paragraphs>597</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The Book</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One Way of 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A "thing" is something that may be used in many places.</vt:lpstr>
      <vt:lpstr>Example</vt:lpstr>
      <vt:lpstr>You might write something like</vt:lpstr>
      <vt:lpstr>The tax bracket might be a "thing"</vt:lpstr>
      <vt:lpstr>So we can represent a tax bracket like this:</vt:lpstr>
      <vt:lpstr>And we'll also need to represent a tax table</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Mitchell Wand</cp:lastModifiedBy>
  <cp:revision>129</cp:revision>
  <dcterms:created xsi:type="dcterms:W3CDTF">2021-01-07T15:19:22Z</dcterms:created>
  <dcterms:modified xsi:type="dcterms:W3CDTF">2025-09-11T01:36:19Z</dcterms:modified>
</cp:coreProperties>
</file>